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0" r:id="rId3"/>
    <p:sldId id="262" r:id="rId4"/>
    <p:sldId id="258" r:id="rId5"/>
    <p:sldId id="263" r:id="rId6"/>
    <p:sldId id="266" r:id="rId7"/>
    <p:sldId id="267" r:id="rId8"/>
    <p:sldId id="259" r:id="rId9"/>
    <p:sldId id="265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68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5664" autoAdjust="0"/>
  </p:normalViewPr>
  <p:slideViewPr>
    <p:cSldViewPr snapToGrid="0">
      <p:cViewPr>
        <p:scale>
          <a:sx n="50" d="100"/>
          <a:sy n="50" d="100"/>
        </p:scale>
        <p:origin x="1862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A7144-3E41-42A5-B180-7089ED9AD297}" type="datetimeFigureOut">
              <a:rPr lang="en-GB" smtClean="0"/>
              <a:t>18/11/2018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944089-99DF-41AB-84C4-E6ED55C3F0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933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Johanna</a:t>
            </a:r>
          </a:p>
          <a:p>
            <a:endParaRPr lang="en-GB" dirty="0"/>
          </a:p>
          <a:p>
            <a:r>
              <a:rPr lang="en-GB" dirty="0"/>
              <a:t>Tell a story: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You are refugee who just arrived in Aachen </a:t>
            </a:r>
          </a:p>
          <a:p>
            <a:pPr marL="171450" indent="-171450">
              <a:buFontTx/>
              <a:buChar char="-"/>
            </a:pPr>
            <a:r>
              <a:rPr lang="en-GB" dirty="0"/>
              <a:t>You go to local activities organized by the community to meet new people. </a:t>
            </a:r>
          </a:p>
          <a:p>
            <a:pPr marL="171450" indent="-171450">
              <a:buFontTx/>
              <a:buChar char="-"/>
            </a:pPr>
            <a:r>
              <a:rPr lang="en-GB" dirty="0"/>
              <a:t>A nice conversation develops and everything is going great, but then the topic starts to wander to where you came from.</a:t>
            </a:r>
          </a:p>
          <a:p>
            <a:pPr marL="171450" indent="-171450">
              <a:buFontTx/>
              <a:buChar char="-"/>
            </a:pPr>
            <a:r>
              <a:rPr lang="en-GB" dirty="0"/>
              <a:t>You say you are from Syria and then they question you on why came to </a:t>
            </a:r>
            <a:r>
              <a:rPr lang="en-GB" dirty="0" err="1"/>
              <a:t>germany</a:t>
            </a:r>
            <a:r>
              <a:rPr lang="en-GB" dirty="0"/>
              <a:t>?.</a:t>
            </a:r>
          </a:p>
          <a:p>
            <a:pPr marL="171450" indent="-171450">
              <a:buFontTx/>
              <a:buChar char="-"/>
            </a:pPr>
            <a:r>
              <a:rPr lang="en-GB" dirty="0"/>
              <a:t>You say you are a refugee and all of a sudden you feel a barrier being put between you and them.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THIS IS THE PROBLEM: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44089-99DF-41AB-84C4-E6ED55C3F01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6094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Fancy ending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44089-99DF-41AB-84C4-E6ED55C3F01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052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Miri</a:t>
            </a:r>
          </a:p>
          <a:p>
            <a:endParaRPr lang="en-GB" dirty="0"/>
          </a:p>
          <a:p>
            <a:r>
              <a:rPr lang="en-GB" dirty="0"/>
              <a:t>Tell a story: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You are refugee who just arrived in Aachen </a:t>
            </a:r>
          </a:p>
          <a:p>
            <a:pPr marL="171450" indent="-171450">
              <a:buFontTx/>
              <a:buChar char="-"/>
            </a:pPr>
            <a:r>
              <a:rPr lang="en-GB" dirty="0"/>
              <a:t>You go to local activities organized by the community to meet new people. </a:t>
            </a:r>
          </a:p>
          <a:p>
            <a:pPr marL="171450" indent="-171450">
              <a:buFontTx/>
              <a:buChar char="-"/>
            </a:pPr>
            <a:r>
              <a:rPr lang="en-GB" dirty="0"/>
              <a:t>A nice conversation develops and everything is going great, but then the topic starts to wander to where you came from.</a:t>
            </a:r>
          </a:p>
          <a:p>
            <a:pPr marL="171450" indent="-171450">
              <a:buFontTx/>
              <a:buChar char="-"/>
            </a:pPr>
            <a:r>
              <a:rPr lang="en-GB" dirty="0"/>
              <a:t>You say you are from Syria and then they question you on why came to </a:t>
            </a:r>
            <a:r>
              <a:rPr lang="en-GB" dirty="0" err="1"/>
              <a:t>germany</a:t>
            </a:r>
            <a:r>
              <a:rPr lang="en-GB" dirty="0"/>
              <a:t>?.</a:t>
            </a:r>
          </a:p>
          <a:p>
            <a:pPr marL="171450" indent="-171450">
              <a:buFontTx/>
              <a:buChar char="-"/>
            </a:pPr>
            <a:r>
              <a:rPr lang="en-GB" dirty="0"/>
              <a:t>You say you are a refugee and all of a sudden you feel a barrier being put between you and them.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THIS IS THE PROBLEM: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44089-99DF-41AB-84C4-E6ED55C3F01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397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Miri</a:t>
            </a:r>
          </a:p>
          <a:p>
            <a:endParaRPr lang="en-GB" dirty="0"/>
          </a:p>
          <a:p>
            <a:r>
              <a:rPr lang="en-GB" dirty="0"/>
              <a:t>Value</a:t>
            </a:r>
          </a:p>
          <a:p>
            <a:endParaRPr lang="en-GB" dirty="0"/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 societal value 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Desensitization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Identification with daily struggles 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A platform providing information and opens for discussion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An opportunity to express yourself</a:t>
            </a:r>
          </a:p>
          <a:p>
            <a:pPr marL="228600" indent="-228600"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44089-99DF-41AB-84C4-E6ED55C3F01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0275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Juli</a:t>
            </a:r>
            <a:endParaRPr lang="en-GB" dirty="0"/>
          </a:p>
          <a:p>
            <a:endParaRPr lang="en-GB" dirty="0"/>
          </a:p>
          <a:p>
            <a:r>
              <a:rPr lang="en-GB" dirty="0"/>
              <a:t>Magic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Desensitization of the word refugee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Unobstrusive</a:t>
            </a:r>
            <a:r>
              <a:rPr lang="en-GB" dirty="0"/>
              <a:t> / out of own will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Create the bridge towards downloading an app to meet refugees/friends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Interaction in the background and on the platform itself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44089-99DF-41AB-84C4-E6ED55C3F01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6436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Klemens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Explain the Facebook Page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Story 1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44089-99DF-41AB-84C4-E6ED55C3F01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785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Klemens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Explain the Facebook Page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Story 1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44089-99DF-41AB-84C4-E6ED55C3F01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7425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Klemens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Explain the Facebook Page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Story 1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44089-99DF-41AB-84C4-E6ED55C3F01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1449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Jacopo</a:t>
            </a:r>
          </a:p>
          <a:p>
            <a:endParaRPr lang="en-GB" dirty="0"/>
          </a:p>
          <a:p>
            <a:r>
              <a:rPr lang="en-GB" dirty="0"/>
              <a:t>How did you leverage design thinking in your solution?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Empathising process- </a:t>
            </a:r>
            <a:r>
              <a:rPr lang="en-GB" dirty="0" err="1"/>
              <a:t>painpoints</a:t>
            </a:r>
            <a:r>
              <a:rPr lang="en-GB" dirty="0"/>
              <a:t> of user, trying to understand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Interviewing refugees and other stakeholders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Got new insights that we were not aware of beforehand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New assumptions that took us further in the process towards designing the concept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44089-99DF-41AB-84C4-E6ED55C3F01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0745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Johanna</a:t>
            </a:r>
          </a:p>
          <a:p>
            <a:endParaRPr lang="en-GB" dirty="0"/>
          </a:p>
          <a:p>
            <a:r>
              <a:rPr lang="en-GB" dirty="0"/>
              <a:t>Fancy ending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44089-99DF-41AB-84C4-E6ED55C3F01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719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7150C-63C1-4E76-9368-A547866267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CFD5B7-0942-45C9-8C35-2AC2CE97B7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D6D31-3CDC-4820-BBA6-FC67A1747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A1873-4DD0-4255-BEE7-987BF7B8A1B0}" type="datetimeFigureOut">
              <a:rPr lang="en-GB" smtClean="0"/>
              <a:t>18/11/2018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53C17-B3C3-4127-B27B-DAED94016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7E30B-3811-4F98-8018-ECB7D1508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A71D2-D554-4E77-804E-865A62FBCA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874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7C6A9-1757-42DE-B934-6F5439450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94579A-1F1E-47B8-9547-170EC8C5AB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F5EB45-7E34-406A-B01A-38C5FB1D0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A1873-4DD0-4255-BEE7-987BF7B8A1B0}" type="datetimeFigureOut">
              <a:rPr lang="en-GB" smtClean="0"/>
              <a:t>18/11/2018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81D11-74B0-4C8F-9E94-EB3B87395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D6537-98D5-40AB-9746-1B0C30531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A71D2-D554-4E77-804E-865A62FBCA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7271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E74802-1823-4D9E-9778-181BBF4057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531D87-E2D2-4088-B52F-C191286937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7A3B0-9091-40D3-90D6-5525E4527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A1873-4DD0-4255-BEE7-987BF7B8A1B0}" type="datetimeFigureOut">
              <a:rPr lang="en-GB" smtClean="0"/>
              <a:t>18/11/2018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041D5-0C3B-4966-A117-0E784BDB1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2D585-AA91-473F-9BAD-0BE99CAAB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A71D2-D554-4E77-804E-865A62FBCA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18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8A22-F74A-4B31-81F0-871408518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400C4-5980-4BB4-83B0-F3F7A8C36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A30B8-BC5A-419B-B8BF-3DBAF32AA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A1873-4DD0-4255-BEE7-987BF7B8A1B0}" type="datetimeFigureOut">
              <a:rPr lang="en-GB" smtClean="0"/>
              <a:t>18/11/2018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8940C-3CA5-4AFF-B251-B0A4BC51C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BCABA-B273-4E7D-B99C-108115618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A71D2-D554-4E77-804E-865A62FBCA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578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A76B9-EA50-490E-B149-3C6D3B441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0902E-B760-4D7B-8195-3A6484B4F5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7C304-2D8C-4889-97DB-D02399DA9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A1873-4DD0-4255-BEE7-987BF7B8A1B0}" type="datetimeFigureOut">
              <a:rPr lang="en-GB" smtClean="0"/>
              <a:t>18/11/2018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A9628-64A1-4789-866C-3778355A0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19F13-656C-475A-8F39-046C985F8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A71D2-D554-4E77-804E-865A62FBCA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614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CC876-A8EF-4FCD-80D1-20E2D299B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EA8DB-4E72-492B-B4F2-8CB8896880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9648B9-B564-40F0-96BE-8176B06FB2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625A03-E9EA-405C-8A59-B5B1B5AB9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A1873-4DD0-4255-BEE7-987BF7B8A1B0}" type="datetimeFigureOut">
              <a:rPr lang="en-GB" smtClean="0"/>
              <a:t>18/11/2018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C47A17-CD18-4E68-BB9C-D5DBDAEEB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A0C5ED-26A8-4530-B0D1-F482E9C77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A71D2-D554-4E77-804E-865A62FBCA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16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DFDC4-6524-4671-8DD8-A0692DC93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DA7C1-539B-4ADF-87A7-A9DD5FA47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26755B-4278-468D-B038-CD262571F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BC9D13-11B8-496A-A7C4-1EE1CD89E0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B7B7EB-512C-4CDB-8C1E-CF4BAF0D77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980662-6F2F-484D-AFEF-525B1144F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A1873-4DD0-4255-BEE7-987BF7B8A1B0}" type="datetimeFigureOut">
              <a:rPr lang="en-GB" smtClean="0"/>
              <a:t>18/11/2018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8545EB-887E-4FF4-9694-061310E95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CE8E7E-27B7-4E8A-9C4A-E4D652CA0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A71D2-D554-4E77-804E-865A62FBCA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3843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C786B-7647-41C0-BB87-2EBB3D16E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C4E9D9-AFEA-4BD0-9BF8-EED219CFA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A1873-4DD0-4255-BEE7-987BF7B8A1B0}" type="datetimeFigureOut">
              <a:rPr lang="en-GB" smtClean="0"/>
              <a:t>18/11/2018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CA2513-14F6-4FB7-A89E-3B2305B6D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478F82-28B4-4E7F-B253-C47676141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A71D2-D554-4E77-804E-865A62FBCA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861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CC19F-5943-459B-A2C6-C15297917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A1873-4DD0-4255-BEE7-987BF7B8A1B0}" type="datetimeFigureOut">
              <a:rPr lang="en-GB" smtClean="0"/>
              <a:t>18/11/2018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D4DBED-F8B6-46FE-A804-B815F1CF1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35886E-F8B3-4960-928E-2E8C1751D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A71D2-D554-4E77-804E-865A62FBCA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169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C04B-A2FF-4F20-A879-65E274FE0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690F5-5D98-4345-88C8-5BC0E77F8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75A21-27EA-4836-8727-8FB83CDE1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63981C-25F9-4E48-AD43-11022A8D5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A1873-4DD0-4255-BEE7-987BF7B8A1B0}" type="datetimeFigureOut">
              <a:rPr lang="en-GB" smtClean="0"/>
              <a:t>18/11/2018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D78F0B-227A-4E18-B61F-3024CE19B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623697-55AF-4BE8-BFB5-C7E9E3CD3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A71D2-D554-4E77-804E-865A62FBCA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100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44E5F-6ACE-4356-A3E2-EDBEDD31B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33D74F-E3CF-49C3-B0C3-933E953C20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DAD17C-52A3-4F7C-B01D-FB183097EC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A572FE-3886-4DE7-97CC-C009402BA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A1873-4DD0-4255-BEE7-987BF7B8A1B0}" type="datetimeFigureOut">
              <a:rPr lang="en-GB" smtClean="0"/>
              <a:t>18/11/2018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49CDE-106C-4988-BE9D-04D92A190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E0D69-87A4-4537-AF83-75A789535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A71D2-D554-4E77-804E-865A62FBCA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0606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86BC3C-04BC-4034-90BF-BFF32B0EC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5D64B-76A2-4622-AEB9-5C07A4BF4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C006B-CA57-4F5B-B4EB-981C8A236D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0A1873-4DD0-4255-BEE7-987BF7B8A1B0}" type="datetimeFigureOut">
              <a:rPr lang="en-GB" smtClean="0"/>
              <a:t>18/11/2018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9A1C7-E9FF-431F-901D-72A239C1D1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F6622-35C4-43F3-A881-920B3971EF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A71D2-D554-4E77-804E-865A62FBCA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2038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jpeg"/><Relationship Id="rId18" Type="http://schemas.openxmlformats.org/officeDocument/2006/relationships/image" Target="../media/image32.jp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12" Type="http://schemas.openxmlformats.org/officeDocument/2006/relationships/image" Target="../media/image26.jpeg"/><Relationship Id="rId17" Type="http://schemas.openxmlformats.org/officeDocument/2006/relationships/image" Target="../media/image31.jp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0.jpeg"/><Relationship Id="rId20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5" Type="http://schemas.openxmlformats.org/officeDocument/2006/relationships/image" Target="../media/image29.jpeg"/><Relationship Id="rId10" Type="http://schemas.openxmlformats.org/officeDocument/2006/relationships/image" Target="../media/image24.jpeg"/><Relationship Id="rId19" Type="http://schemas.openxmlformats.org/officeDocument/2006/relationships/image" Target="../media/image33.jpg"/><Relationship Id="rId4" Type="http://schemas.openxmlformats.org/officeDocument/2006/relationships/image" Target="../media/image18.jpeg"/><Relationship Id="rId9" Type="http://schemas.openxmlformats.org/officeDocument/2006/relationships/image" Target="../media/image23.jpeg"/><Relationship Id="rId14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D19D62B-9992-46A9-99F4-40B89FF6F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76200"/>
            <a:ext cx="12192000" cy="857722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50D6974-89E8-4FF1-9DE6-597AD20A5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116" y="3689499"/>
            <a:ext cx="10306670" cy="2025502"/>
          </a:xfrm>
        </p:spPr>
        <p:txBody>
          <a:bodyPr>
            <a:noAutofit/>
          </a:bodyPr>
          <a:lstStyle/>
          <a:p>
            <a:r>
              <a:rPr lang="en-GB" sz="9600" b="1" i="1" dirty="0">
                <a:solidFill>
                  <a:schemeClr val="bg1"/>
                </a:solidFill>
                <a:latin typeface="+mn-lt"/>
              </a:rPr>
              <a:t>”We want to stay”</a:t>
            </a:r>
          </a:p>
        </p:txBody>
      </p:sp>
    </p:spTree>
    <p:extLst>
      <p:ext uri="{BB962C8B-B14F-4D97-AF65-F5344CB8AC3E}">
        <p14:creationId xmlns:p14="http://schemas.microsoft.com/office/powerpoint/2010/main" val="78846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176FB-EC6B-48D4-831E-DAF0B09DB504}"/>
              </a:ext>
            </a:extLst>
          </p:cNvPr>
          <p:cNvSpPr txBox="1">
            <a:spLocks/>
          </p:cNvSpPr>
          <p:nvPr/>
        </p:nvSpPr>
        <p:spPr>
          <a:xfrm>
            <a:off x="735330" y="926978"/>
            <a:ext cx="10721340" cy="1141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9600" b="1" dirty="0">
                <a:solidFill>
                  <a:schemeClr val="bg1"/>
                </a:solidFill>
                <a:latin typeface="+mn-lt"/>
              </a:rPr>
              <a:t>We want </a:t>
            </a:r>
            <a:r>
              <a:rPr lang="en-GB" sz="9600" b="1" i="1" dirty="0">
                <a:solidFill>
                  <a:schemeClr val="bg1"/>
                </a:solidFill>
                <a:latin typeface="+mn-lt"/>
              </a:rPr>
              <a:t>you</a:t>
            </a:r>
            <a:r>
              <a:rPr lang="en-GB" sz="9600" b="1" dirty="0">
                <a:solidFill>
                  <a:schemeClr val="bg1"/>
                </a:solidFill>
                <a:latin typeface="+mn-lt"/>
              </a:rPr>
              <a:t> to stay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00B103-98EA-48F2-8BEE-219369AE68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3" t="9281" r="11485" b="3703"/>
          <a:stretch/>
        </p:blipFill>
        <p:spPr>
          <a:xfrm>
            <a:off x="3765610" y="13182"/>
            <a:ext cx="4660780" cy="68448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9AB107-4035-49D3-B90C-B8C96DC93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571" y="1143000"/>
            <a:ext cx="3625669" cy="386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01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7945DE-B44D-4520-AE00-0104F6E68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14" y="11639"/>
            <a:ext cx="6676571" cy="6846361"/>
          </a:xfrm>
          <a:prstGeom prst="rect">
            <a:avLst/>
          </a:prstGeom>
        </p:spPr>
      </p:pic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51BD6D07-5B86-4C2C-8175-F1ED94947823}"/>
              </a:ext>
            </a:extLst>
          </p:cNvPr>
          <p:cNvSpPr/>
          <p:nvPr/>
        </p:nvSpPr>
        <p:spPr>
          <a:xfrm>
            <a:off x="4528456" y="1901370"/>
            <a:ext cx="3135086" cy="2989943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0D6974-89E8-4FF1-9DE6-597AD20A5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1398" y="2188638"/>
            <a:ext cx="2489201" cy="2480723"/>
          </a:xfrm>
        </p:spPr>
        <p:txBody>
          <a:bodyPr>
            <a:noAutofit/>
          </a:bodyPr>
          <a:lstStyle/>
          <a:p>
            <a:r>
              <a:rPr lang="en-GB" sz="2800" dirty="0"/>
              <a:t>Local </a:t>
            </a:r>
            <a:r>
              <a:rPr lang="en-GB" sz="2800" b="1" dirty="0"/>
              <a:t>prejudice</a:t>
            </a:r>
            <a:r>
              <a:rPr lang="en-GB" sz="2800" dirty="0"/>
              <a:t> hinders contact because people believe refugees are different.</a:t>
            </a:r>
          </a:p>
        </p:txBody>
      </p:sp>
    </p:spTree>
    <p:extLst>
      <p:ext uri="{BB962C8B-B14F-4D97-AF65-F5344CB8AC3E}">
        <p14:creationId xmlns:p14="http://schemas.microsoft.com/office/powerpoint/2010/main" val="3666667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7945DE-B44D-4520-AE00-0104F6E68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14" y="11639"/>
            <a:ext cx="6676571" cy="6846361"/>
          </a:xfrm>
          <a:prstGeom prst="rect">
            <a:avLst/>
          </a:prstGeom>
        </p:spPr>
      </p:pic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51BD6D07-5B86-4C2C-8175-F1ED94947823}"/>
              </a:ext>
            </a:extLst>
          </p:cNvPr>
          <p:cNvSpPr/>
          <p:nvPr/>
        </p:nvSpPr>
        <p:spPr>
          <a:xfrm>
            <a:off x="4528456" y="1901370"/>
            <a:ext cx="3135086" cy="2989943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1DFD17-57A0-4022-9159-57035FD1386A}"/>
              </a:ext>
            </a:extLst>
          </p:cNvPr>
          <p:cNvSpPr/>
          <p:nvPr/>
        </p:nvSpPr>
        <p:spPr>
          <a:xfrm>
            <a:off x="2423886" y="11639"/>
            <a:ext cx="2104569" cy="4690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9F971E-C57B-43AC-9FEA-6BEFFEA80E9E}"/>
              </a:ext>
            </a:extLst>
          </p:cNvPr>
          <p:cNvSpPr txBox="1"/>
          <p:nvPr/>
        </p:nvSpPr>
        <p:spPr>
          <a:xfrm>
            <a:off x="145143" y="1596571"/>
            <a:ext cx="2423886" cy="2058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D9C2A9-10C8-47A8-A985-39AC224298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89"/>
          <a:stretch/>
        </p:blipFill>
        <p:spPr>
          <a:xfrm>
            <a:off x="4913083" y="2357134"/>
            <a:ext cx="2423887" cy="20824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FCDCF7-4756-4D7B-A957-9C9258426E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86" b="30079"/>
          <a:stretch/>
        </p:blipFill>
        <p:spPr>
          <a:xfrm>
            <a:off x="974877" y="1060459"/>
            <a:ext cx="3361265" cy="16818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65479D-384D-447E-B656-A43120152E31}"/>
              </a:ext>
            </a:extLst>
          </p:cNvPr>
          <p:cNvSpPr/>
          <p:nvPr/>
        </p:nvSpPr>
        <p:spPr>
          <a:xfrm>
            <a:off x="2213079" y="4997294"/>
            <a:ext cx="4463492" cy="1955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290323-23EF-4D17-8DBD-BC4B65C49D5F}"/>
              </a:ext>
            </a:extLst>
          </p:cNvPr>
          <p:cNvSpPr/>
          <p:nvPr/>
        </p:nvSpPr>
        <p:spPr>
          <a:xfrm>
            <a:off x="3004457" y="4702629"/>
            <a:ext cx="1857826" cy="870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CF8714D-4D7C-43DC-BFE8-0A065CC18FC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43"/>
          <a:stretch/>
        </p:blipFill>
        <p:spPr>
          <a:xfrm>
            <a:off x="2272332" y="4084096"/>
            <a:ext cx="2331397" cy="195504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A1D938D-865F-4856-9395-D365FF0ED9A3}"/>
              </a:ext>
            </a:extLst>
          </p:cNvPr>
          <p:cNvSpPr/>
          <p:nvPr/>
        </p:nvSpPr>
        <p:spPr>
          <a:xfrm>
            <a:off x="6676571" y="4997294"/>
            <a:ext cx="2510972" cy="1860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162DD6-A67C-48A2-BFCC-6E03F0848AD7}"/>
              </a:ext>
            </a:extLst>
          </p:cNvPr>
          <p:cNvSpPr/>
          <p:nvPr/>
        </p:nvSpPr>
        <p:spPr>
          <a:xfrm>
            <a:off x="7410245" y="4461619"/>
            <a:ext cx="1225754" cy="614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D86BF8-F6AF-4A75-9CB8-DB82BBF2F302}"/>
              </a:ext>
            </a:extLst>
          </p:cNvPr>
          <p:cNvSpPr/>
          <p:nvPr/>
        </p:nvSpPr>
        <p:spPr>
          <a:xfrm>
            <a:off x="7852227" y="3655478"/>
            <a:ext cx="690130" cy="10471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46A5D7E-C7EB-4234-AE7D-CBD4C57BF8A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76"/>
          <a:stretch/>
        </p:blipFill>
        <p:spPr>
          <a:xfrm>
            <a:off x="6905018" y="5069150"/>
            <a:ext cx="1894417" cy="162018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D5472A9-C2E1-43B7-B053-D9D6D95F45AA}"/>
              </a:ext>
            </a:extLst>
          </p:cNvPr>
          <p:cNvSpPr/>
          <p:nvPr/>
        </p:nvSpPr>
        <p:spPr>
          <a:xfrm>
            <a:off x="7322454" y="1046861"/>
            <a:ext cx="1894417" cy="1335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486E81-19AC-49C1-A7CA-3751FE88EFB7}"/>
              </a:ext>
            </a:extLst>
          </p:cNvPr>
          <p:cNvSpPr/>
          <p:nvPr/>
        </p:nvSpPr>
        <p:spPr>
          <a:xfrm>
            <a:off x="7852227" y="2224065"/>
            <a:ext cx="2126693" cy="1887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26290FD-7A93-451C-B1C6-6C7CC7C251A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46"/>
          <a:stretch/>
        </p:blipFill>
        <p:spPr>
          <a:xfrm>
            <a:off x="8487228" y="2374548"/>
            <a:ext cx="2220686" cy="191988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B131F29-7B5F-4295-9060-A9DC7A438D5F}"/>
              </a:ext>
            </a:extLst>
          </p:cNvPr>
          <p:cNvSpPr/>
          <p:nvPr/>
        </p:nvSpPr>
        <p:spPr>
          <a:xfrm>
            <a:off x="4528455" y="0"/>
            <a:ext cx="3655425" cy="17722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610A500-628A-40EC-BD75-B147F0548C3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97"/>
          <a:stretch/>
        </p:blipFill>
        <p:spPr>
          <a:xfrm>
            <a:off x="6247129" y="-82250"/>
            <a:ext cx="2642547" cy="208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1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  <p:bldP spid="17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ique">
            <a:extLst>
              <a:ext uri="{FF2B5EF4-FFF2-40B4-BE49-F238E27FC236}">
                <a16:creationId xmlns:a16="http://schemas.microsoft.com/office/drawing/2014/main" id="{0E540BF1-AD19-4F00-AC1D-87541028E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1372"/>
            <a:ext cx="12192000" cy="705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61A445-D1F1-4297-918F-7E02514A0973}"/>
              </a:ext>
            </a:extLst>
          </p:cNvPr>
          <p:cNvSpPr txBox="1"/>
          <p:nvPr/>
        </p:nvSpPr>
        <p:spPr>
          <a:xfrm>
            <a:off x="580572" y="269466"/>
            <a:ext cx="37156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bg1"/>
                </a:solidFill>
              </a:rPr>
              <a:t>Desensitization of the word “refugee”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280221-8984-4696-B0A5-87EE425845DA}"/>
              </a:ext>
            </a:extLst>
          </p:cNvPr>
          <p:cNvSpPr txBox="1"/>
          <p:nvPr/>
        </p:nvSpPr>
        <p:spPr>
          <a:xfrm>
            <a:off x="3918857" y="11466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9F7B62-0934-46A9-BDF0-2CFD87145D43}"/>
              </a:ext>
            </a:extLst>
          </p:cNvPr>
          <p:cNvSpPr txBox="1"/>
          <p:nvPr/>
        </p:nvSpPr>
        <p:spPr>
          <a:xfrm>
            <a:off x="9303657" y="3325229"/>
            <a:ext cx="2699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bg1"/>
                </a:solidFill>
              </a:rPr>
              <a:t>Out of own will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6359C-5014-497C-99B0-658EE0DA284B}"/>
              </a:ext>
            </a:extLst>
          </p:cNvPr>
          <p:cNvSpPr txBox="1"/>
          <p:nvPr/>
        </p:nvSpPr>
        <p:spPr>
          <a:xfrm>
            <a:off x="4601028" y="5091615"/>
            <a:ext cx="2699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bg1"/>
                </a:solidFill>
              </a:rPr>
              <a:t>Create the bridge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B80F87-1135-4DD2-88E6-D3FB490CB158}"/>
              </a:ext>
            </a:extLst>
          </p:cNvPr>
          <p:cNvSpPr txBox="1"/>
          <p:nvPr/>
        </p:nvSpPr>
        <p:spPr>
          <a:xfrm>
            <a:off x="7300685" y="4525558"/>
            <a:ext cx="2699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bg1"/>
                </a:solidFill>
              </a:rPr>
              <a:t>Interaction</a:t>
            </a:r>
          </a:p>
        </p:txBody>
      </p:sp>
    </p:spTree>
    <p:extLst>
      <p:ext uri="{BB962C8B-B14F-4D97-AF65-F5344CB8AC3E}">
        <p14:creationId xmlns:p14="http://schemas.microsoft.com/office/powerpoint/2010/main" val="3490247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168B0"/>
            </a:gs>
            <a:gs pos="59000">
              <a:schemeClr val="accent1">
                <a:lumMod val="45000"/>
                <a:lumOff val="55000"/>
              </a:schemeClr>
            </a:gs>
            <a:gs pos="59000">
              <a:schemeClr val="accent1">
                <a:lumMod val="45000"/>
                <a:lumOff val="55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scontent-frt3-1.xx.fbcdn.net/v/t1.15752-9/46480352_258763648173028_877403029060452352_n.jpg?_nc_cat=108&amp;_nc_ht=scontent-frt3-1.xx&amp;oh=43463d7d9f73ee41d99b2b289c0cae6a&amp;oe=5C70AE99">
            <a:extLst>
              <a:ext uri="{FF2B5EF4-FFF2-40B4-BE49-F238E27FC236}">
                <a16:creationId xmlns:a16="http://schemas.microsoft.com/office/drawing/2014/main" id="{A66C7AEF-3548-4DB1-A334-243B2229D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86" y="0"/>
            <a:ext cx="3165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scontent-frt3-1.xx.fbcdn.net/v/t1.15752-9/46405224_2224517441136068_6133657282342289408_n.jpg?_nc_cat=110&amp;_nc_ht=scontent-frt3-1.xx&amp;oh=ee5bb3ec85854cd58f176ff1a8c228a8&amp;oe=5CB2582D">
            <a:extLst>
              <a:ext uri="{FF2B5EF4-FFF2-40B4-BE49-F238E27FC236}">
                <a16:creationId xmlns:a16="http://schemas.microsoft.com/office/drawing/2014/main" id="{E90BBFE1-DD6F-45A2-B6AA-E4F3B8876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777" y="0"/>
            <a:ext cx="3165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scontent-frt3-1.xx.fbcdn.net/v/t1.15752-9/46425084_252145045460098_3988787950870593536_n.jpg?_nc_cat=103&amp;_nc_ht=scontent-frt3-1.xx&amp;oh=614df51f7e2141c22848ddd339579cb0&amp;oe=5C73F05F">
            <a:extLst>
              <a:ext uri="{FF2B5EF4-FFF2-40B4-BE49-F238E27FC236}">
                <a16:creationId xmlns:a16="http://schemas.microsoft.com/office/drawing/2014/main" id="{157E477B-9D60-46C5-A965-6361793FD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840" y="0"/>
            <a:ext cx="3165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3AA7F8-E6FB-4CA4-8575-4F39894EFA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096" y="0"/>
            <a:ext cx="316780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6906FC-BC61-4934-9757-7CFAA4B3C6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838" y="0"/>
            <a:ext cx="31678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32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168B0"/>
            </a:gs>
            <a:gs pos="59000">
              <a:schemeClr val="accent1">
                <a:lumMod val="45000"/>
                <a:lumOff val="55000"/>
              </a:schemeClr>
            </a:gs>
            <a:gs pos="59000">
              <a:schemeClr val="accent1">
                <a:lumMod val="45000"/>
                <a:lumOff val="55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scontent-frt3-1.xx.fbcdn.net/v/t1.15752-9/46480352_258763648173028_877403029060452352_n.jpg?_nc_cat=108&amp;_nc_ht=scontent-frt3-1.xx&amp;oh=43463d7d9f73ee41d99b2b289c0cae6a&amp;oe=5C70AE99">
            <a:extLst>
              <a:ext uri="{FF2B5EF4-FFF2-40B4-BE49-F238E27FC236}">
                <a16:creationId xmlns:a16="http://schemas.microsoft.com/office/drawing/2014/main" id="{A66C7AEF-3548-4DB1-A334-243B2229D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86" y="0"/>
            <a:ext cx="3165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scontent-frt3-1.xx.fbcdn.net/v/t1.15752-9/46405224_2224517441136068_6133657282342289408_n.jpg?_nc_cat=110&amp;_nc_ht=scontent-frt3-1.xx&amp;oh=ee5bb3ec85854cd58f176ff1a8c228a8&amp;oe=5CB2582D">
            <a:extLst>
              <a:ext uri="{FF2B5EF4-FFF2-40B4-BE49-F238E27FC236}">
                <a16:creationId xmlns:a16="http://schemas.microsoft.com/office/drawing/2014/main" id="{E90BBFE1-DD6F-45A2-B6AA-E4F3B8876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85" y="0"/>
            <a:ext cx="3165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https://scontent-frt3-1.xx.fbcdn.net/v/t1.15752-9/46405224_2224517441136068_6133657282342289408_n.jpg?_nc_cat=110&amp;_nc_ht=scontent-frt3-1.xx&amp;oh=ee5bb3ec85854cd58f176ff1a8c228a8&amp;oe=5CB2582D">
            <a:extLst>
              <a:ext uri="{FF2B5EF4-FFF2-40B4-BE49-F238E27FC236}">
                <a16:creationId xmlns:a16="http://schemas.microsoft.com/office/drawing/2014/main" id="{D6671BCA-CED2-4E38-8E8C-8140A02A2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777" y="0"/>
            <a:ext cx="3165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scontent-frt3-1.xx.fbcdn.net/v/t1.15752-9/46425084_252145045460098_3988787950870593536_n.jpg?_nc_cat=103&amp;_nc_ht=scontent-frt3-1.xx&amp;oh=614df51f7e2141c22848ddd339579cb0&amp;oe=5C73F05F">
            <a:extLst>
              <a:ext uri="{FF2B5EF4-FFF2-40B4-BE49-F238E27FC236}">
                <a16:creationId xmlns:a16="http://schemas.microsoft.com/office/drawing/2014/main" id="{157E477B-9D60-46C5-A965-6361793FD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777" y="0"/>
            <a:ext cx="3165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heart facebook icon transparent">
            <a:extLst>
              <a:ext uri="{FF2B5EF4-FFF2-40B4-BE49-F238E27FC236}">
                <a16:creationId xmlns:a16="http://schemas.microsoft.com/office/drawing/2014/main" id="{12247183-17BF-4B56-9E66-18F10A05C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751" y="4092397"/>
            <a:ext cx="1582057" cy="158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C6055C-0408-4813-952B-2323965CEB0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51" t="-19672" r="5651" b="19672"/>
          <a:stretch/>
        </p:blipFill>
        <p:spPr>
          <a:xfrm>
            <a:off x="8177038" y="830862"/>
            <a:ext cx="2079885" cy="20798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506F53-BB74-45A8-AA03-DE32BDD00E63}"/>
              </a:ext>
            </a:extLst>
          </p:cNvPr>
          <p:cNvSpPr txBox="1"/>
          <p:nvPr/>
        </p:nvSpPr>
        <p:spPr>
          <a:xfrm>
            <a:off x="10217401" y="1627163"/>
            <a:ext cx="1373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chemeClr val="bg1"/>
                </a:solidFill>
              </a:rPr>
              <a:t>234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8A379-E371-4242-9265-D35646C40CB4}"/>
              </a:ext>
            </a:extLst>
          </p:cNvPr>
          <p:cNvSpPr txBox="1"/>
          <p:nvPr/>
        </p:nvSpPr>
        <p:spPr>
          <a:xfrm>
            <a:off x="10442372" y="4529482"/>
            <a:ext cx="923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chemeClr val="bg1"/>
                </a:solidFill>
              </a:rPr>
              <a:t>26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453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168B0"/>
            </a:gs>
            <a:gs pos="59000">
              <a:schemeClr val="accent1">
                <a:lumMod val="45000"/>
                <a:lumOff val="55000"/>
              </a:schemeClr>
            </a:gs>
            <a:gs pos="59000">
              <a:schemeClr val="accent1">
                <a:lumMod val="45000"/>
                <a:lumOff val="55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849B7D-FA12-44B7-8B40-592FD5881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805" y="3428998"/>
            <a:ext cx="2571752" cy="342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7B0B6E-9DA9-42FA-BBB9-6F3494415A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185" y="25911"/>
            <a:ext cx="2571750" cy="342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0C3FDC-F2CC-4A14-AA00-64ADCE89D0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929" y="1303447"/>
            <a:ext cx="2383064" cy="31774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873231-8239-4DC7-8FBF-2CDD625F54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051" y="3283"/>
            <a:ext cx="2226990" cy="29693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F49DF0F-9A4A-488F-948E-CFAEEEE3BD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934" y="2585233"/>
            <a:ext cx="2226990" cy="29693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ADC41E0-312B-497C-B248-F62FA8634B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03" y="2653170"/>
            <a:ext cx="2200796" cy="29343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F4124C9-9153-456C-9265-1EC9A97015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975" y="4480258"/>
            <a:ext cx="1783307" cy="237774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DEFBE9B-92E5-47E6-BF4F-FCCDFB5166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477" y="0"/>
            <a:ext cx="2858795" cy="214688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8775C4F-7559-49E5-A0A7-DB3CB96086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67641" cy="329018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728A9A7-E7DC-4F14-A45B-C6768F34511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218" y="1740411"/>
            <a:ext cx="2383064" cy="3177419"/>
          </a:xfrm>
          <a:prstGeom prst="rect">
            <a:avLst/>
          </a:prstGeom>
        </p:spPr>
      </p:pic>
      <p:sp>
        <p:nvSpPr>
          <p:cNvPr id="31" name="AutoShape 2" descr="blob:https://web.whatsapp.com/1ffa9544-547c-4773-a756-73c0b47d7969">
            <a:extLst>
              <a:ext uri="{FF2B5EF4-FFF2-40B4-BE49-F238E27FC236}">
                <a16:creationId xmlns:a16="http://schemas.microsoft.com/office/drawing/2014/main" id="{D40571EF-6ED2-4CCB-887D-752B17866A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27029" y="39679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49" name="Picture 2048">
            <a:extLst>
              <a:ext uri="{FF2B5EF4-FFF2-40B4-BE49-F238E27FC236}">
                <a16:creationId xmlns:a16="http://schemas.microsoft.com/office/drawing/2014/main" id="{3F6A2D48-804D-402B-9D03-1D0B8DAE49F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3" t="25378" r="24599" b="19006"/>
          <a:stretch/>
        </p:blipFill>
        <p:spPr>
          <a:xfrm>
            <a:off x="5145355" y="3069547"/>
            <a:ext cx="2737821" cy="3814143"/>
          </a:xfrm>
          <a:prstGeom prst="rect">
            <a:avLst/>
          </a:prstGeom>
        </p:spPr>
      </p:pic>
      <p:pic>
        <p:nvPicPr>
          <p:cNvPr id="2054" name="Picture 2053">
            <a:extLst>
              <a:ext uri="{FF2B5EF4-FFF2-40B4-BE49-F238E27FC236}">
                <a16:creationId xmlns:a16="http://schemas.microsoft.com/office/drawing/2014/main" id="{20ABD8D2-DCCA-4B2A-A15D-171C1B8D9F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92" y="4480259"/>
            <a:ext cx="1802574" cy="2403432"/>
          </a:xfrm>
          <a:prstGeom prst="rect">
            <a:avLst/>
          </a:prstGeom>
        </p:spPr>
      </p:pic>
      <p:pic>
        <p:nvPicPr>
          <p:cNvPr id="2056" name="Picture 2055">
            <a:extLst>
              <a:ext uri="{FF2B5EF4-FFF2-40B4-BE49-F238E27FC236}">
                <a16:creationId xmlns:a16="http://schemas.microsoft.com/office/drawing/2014/main" id="{684D1C39-0839-4DEB-AEF7-082AA95CD0A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7" t="20952" r="19457" b="19006"/>
          <a:stretch/>
        </p:blipFill>
        <p:spPr>
          <a:xfrm>
            <a:off x="5744083" y="-22755"/>
            <a:ext cx="2424496" cy="3177419"/>
          </a:xfrm>
          <a:prstGeom prst="rect">
            <a:avLst/>
          </a:prstGeom>
        </p:spPr>
      </p:pic>
      <p:pic>
        <p:nvPicPr>
          <p:cNvPr id="2059" name="Picture 2058">
            <a:extLst>
              <a:ext uri="{FF2B5EF4-FFF2-40B4-BE49-F238E27FC236}">
                <a16:creationId xmlns:a16="http://schemas.microsoft.com/office/drawing/2014/main" id="{563B98D4-B6BB-4EFB-A009-5973B7AEBB0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827" y="-22754"/>
            <a:ext cx="1627232" cy="2169642"/>
          </a:xfrm>
          <a:prstGeom prst="rect">
            <a:avLst/>
          </a:prstGeom>
        </p:spPr>
      </p:pic>
      <p:pic>
        <p:nvPicPr>
          <p:cNvPr id="2070" name="Picture 2069">
            <a:extLst>
              <a:ext uri="{FF2B5EF4-FFF2-40B4-BE49-F238E27FC236}">
                <a16:creationId xmlns:a16="http://schemas.microsoft.com/office/drawing/2014/main" id="{EF29F7B6-F78C-47D1-B67E-48AB6C55B30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934" y="4840218"/>
            <a:ext cx="1537052" cy="2049402"/>
          </a:xfrm>
          <a:prstGeom prst="rect">
            <a:avLst/>
          </a:prstGeom>
        </p:spPr>
      </p:pic>
      <p:pic>
        <p:nvPicPr>
          <p:cNvPr id="2072" name="Picture 2071">
            <a:extLst>
              <a:ext uri="{FF2B5EF4-FFF2-40B4-BE49-F238E27FC236}">
                <a16:creationId xmlns:a16="http://schemas.microsoft.com/office/drawing/2014/main" id="{48465CB3-87F1-4DA0-8A8C-6B67C4B3C1E9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2" t="25597" r="17581" b="13476"/>
          <a:stretch/>
        </p:blipFill>
        <p:spPr>
          <a:xfrm>
            <a:off x="-49765" y="4049361"/>
            <a:ext cx="2088872" cy="2808640"/>
          </a:xfrm>
          <a:prstGeom prst="rect">
            <a:avLst/>
          </a:prstGeom>
        </p:spPr>
      </p:pic>
      <p:pic>
        <p:nvPicPr>
          <p:cNvPr id="2076" name="Picture 2075">
            <a:extLst>
              <a:ext uri="{FF2B5EF4-FFF2-40B4-BE49-F238E27FC236}">
                <a16:creationId xmlns:a16="http://schemas.microsoft.com/office/drawing/2014/main" id="{2F9FBADD-4D80-44B2-A72A-44404FA5145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220" y="2566245"/>
            <a:ext cx="1913779" cy="2551705"/>
          </a:xfrm>
          <a:prstGeom prst="rect">
            <a:avLst/>
          </a:prstGeom>
        </p:spPr>
      </p:pic>
      <p:pic>
        <p:nvPicPr>
          <p:cNvPr id="2078" name="Picture 2077">
            <a:extLst>
              <a:ext uri="{FF2B5EF4-FFF2-40B4-BE49-F238E27FC236}">
                <a16:creationId xmlns:a16="http://schemas.microsoft.com/office/drawing/2014/main" id="{FCA2287D-7CBB-4D91-940A-2B4AA820F725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1" t="13091" r="4247" b="27638"/>
          <a:stretch/>
        </p:blipFill>
        <p:spPr>
          <a:xfrm>
            <a:off x="6662891" y="1528749"/>
            <a:ext cx="1505688" cy="187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4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" presetClass="entr" presetSubtype="0" fill="hold" grpId="0" nodeType="after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997648-1A23-417E-BF69-3527DFE8687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3203"/>
            <a:ext cx="12192000" cy="74312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F24E8B-0937-4590-9EED-6DB9A09FF32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09"/>
          <a:stretch/>
        </p:blipFill>
        <p:spPr>
          <a:xfrm>
            <a:off x="4045707" y="0"/>
            <a:ext cx="3480371" cy="288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20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997648-1A23-417E-BF69-3527DFE8687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3203"/>
            <a:ext cx="12192000" cy="743120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A2176FB-EC6B-48D4-831E-DAF0B09DB504}"/>
              </a:ext>
            </a:extLst>
          </p:cNvPr>
          <p:cNvSpPr txBox="1">
            <a:spLocks/>
          </p:cNvSpPr>
          <p:nvPr/>
        </p:nvSpPr>
        <p:spPr>
          <a:xfrm>
            <a:off x="735330" y="926978"/>
            <a:ext cx="10721340" cy="1141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9600" b="1" dirty="0">
                <a:solidFill>
                  <a:schemeClr val="bg1"/>
                </a:solidFill>
                <a:latin typeface="+mn-lt"/>
              </a:rPr>
              <a:t>We want </a:t>
            </a:r>
            <a:r>
              <a:rPr lang="en-GB" sz="9600" b="1" i="1" dirty="0">
                <a:solidFill>
                  <a:schemeClr val="bg1"/>
                </a:solidFill>
                <a:latin typeface="+mn-lt"/>
              </a:rPr>
              <a:t>you</a:t>
            </a:r>
            <a:r>
              <a:rPr lang="en-GB" sz="9600" b="1" dirty="0">
                <a:solidFill>
                  <a:schemeClr val="bg1"/>
                </a:solidFill>
                <a:latin typeface="+mn-lt"/>
              </a:rPr>
              <a:t> to stay</a:t>
            </a:r>
          </a:p>
        </p:txBody>
      </p:sp>
    </p:spTree>
    <p:extLst>
      <p:ext uri="{BB962C8B-B14F-4D97-AF65-F5344CB8AC3E}">
        <p14:creationId xmlns:p14="http://schemas.microsoft.com/office/powerpoint/2010/main" val="442890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373</Words>
  <Application>Microsoft Office PowerPoint</Application>
  <PresentationFormat>Widescreen</PresentationFormat>
  <Paragraphs>85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”We want to stay”</vt:lpstr>
      <vt:lpstr>Local prejudice hinders contact because people believe refugees are different.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“We want to stay.”</dc:title>
  <dc:creator>Klemens</dc:creator>
  <cp:lastModifiedBy>Klemens</cp:lastModifiedBy>
  <cp:revision>20</cp:revision>
  <dcterms:created xsi:type="dcterms:W3CDTF">2018-11-17T14:40:23Z</dcterms:created>
  <dcterms:modified xsi:type="dcterms:W3CDTF">2018-11-18T09:09:39Z</dcterms:modified>
</cp:coreProperties>
</file>